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>
      <p:cViewPr varScale="1">
        <p:scale>
          <a:sx n="89" d="100"/>
          <a:sy n="89" d="100"/>
        </p:scale>
        <p:origin x="108" y="24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&lt;&lt;Insert club</a:t>
            </a:r>
            <a:r>
              <a:rPr spc="-80" dirty="0"/>
              <a:t> </a:t>
            </a:r>
            <a:r>
              <a:rPr spc="-5" dirty="0"/>
              <a:t>logo&gt;&gt;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rgbClr val="000033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Making sport </a:t>
            </a:r>
            <a:r>
              <a:rPr spc="-5" dirty="0"/>
              <a:t>inclusive </a:t>
            </a:r>
            <a:r>
              <a:rPr dirty="0"/>
              <a:t>for</a:t>
            </a:r>
            <a:r>
              <a:rPr spc="-85" dirty="0"/>
              <a:t> </a:t>
            </a:r>
            <a:r>
              <a:rPr spc="-5" dirty="0"/>
              <a:t>everyone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00003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&lt;&lt;Insert club</a:t>
            </a:r>
            <a:r>
              <a:rPr spc="-80" dirty="0"/>
              <a:t> </a:t>
            </a:r>
            <a:r>
              <a:rPr spc="-5" dirty="0"/>
              <a:t>logo&gt;&gt;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rgbClr val="000033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Making sport </a:t>
            </a:r>
            <a:r>
              <a:rPr spc="-5" dirty="0"/>
              <a:t>inclusive </a:t>
            </a:r>
            <a:r>
              <a:rPr dirty="0"/>
              <a:t>for</a:t>
            </a:r>
            <a:r>
              <a:rPr spc="-85" dirty="0"/>
              <a:t> </a:t>
            </a:r>
            <a:r>
              <a:rPr spc="-5" dirty="0"/>
              <a:t>everyone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00003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&lt;&lt;Insert club</a:t>
            </a:r>
            <a:r>
              <a:rPr spc="-80" dirty="0"/>
              <a:t> </a:t>
            </a:r>
            <a:r>
              <a:rPr spc="-5" dirty="0"/>
              <a:t>logo&gt;&gt;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rgbClr val="000033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Making sport </a:t>
            </a:r>
            <a:r>
              <a:rPr spc="-5" dirty="0"/>
              <a:t>inclusive </a:t>
            </a:r>
            <a:r>
              <a:rPr dirty="0"/>
              <a:t>for</a:t>
            </a:r>
            <a:r>
              <a:rPr spc="-85" dirty="0"/>
              <a:t> </a:t>
            </a:r>
            <a:r>
              <a:rPr spc="-5" dirty="0"/>
              <a:t>everyone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00003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&lt;&lt;Insert club</a:t>
            </a:r>
            <a:r>
              <a:rPr spc="-80" dirty="0"/>
              <a:t> </a:t>
            </a:r>
            <a:r>
              <a:rPr spc="-5" dirty="0"/>
              <a:t>logo&gt;&gt;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rgbClr val="000033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Making sport </a:t>
            </a:r>
            <a:r>
              <a:rPr spc="-5" dirty="0"/>
              <a:t>inclusive </a:t>
            </a:r>
            <a:r>
              <a:rPr dirty="0"/>
              <a:t>for</a:t>
            </a:r>
            <a:r>
              <a:rPr spc="-85" dirty="0"/>
              <a:t> </a:t>
            </a:r>
            <a:r>
              <a:rPr spc="-5" dirty="0"/>
              <a:t>everyone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&lt;&lt;Insert club</a:t>
            </a:r>
            <a:r>
              <a:rPr spc="-80" dirty="0"/>
              <a:t> </a:t>
            </a:r>
            <a:r>
              <a:rPr spc="-5" dirty="0"/>
              <a:t>logo&gt;&gt;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rgbClr val="000033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Making sport </a:t>
            </a:r>
            <a:r>
              <a:rPr spc="-5" dirty="0"/>
              <a:t>inclusive </a:t>
            </a:r>
            <a:r>
              <a:rPr dirty="0"/>
              <a:t>for</a:t>
            </a:r>
            <a:r>
              <a:rPr spc="-85" dirty="0"/>
              <a:t> </a:t>
            </a:r>
            <a:r>
              <a:rPr spc="-5" dirty="0"/>
              <a:t>everyone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251004" y="6076917"/>
            <a:ext cx="178435" cy="631825"/>
          </a:xfrm>
          <a:custGeom>
            <a:avLst/>
            <a:gdLst/>
            <a:ahLst/>
            <a:cxnLst/>
            <a:rect l="l" t="t" r="r" b="b"/>
            <a:pathLst>
              <a:path w="178434" h="631825">
                <a:moveTo>
                  <a:pt x="154279" y="270713"/>
                </a:moveTo>
                <a:lnTo>
                  <a:pt x="23609" y="270713"/>
                </a:lnTo>
                <a:lnTo>
                  <a:pt x="25" y="295198"/>
                </a:lnTo>
                <a:lnTo>
                  <a:pt x="25" y="357035"/>
                </a:lnTo>
                <a:lnTo>
                  <a:pt x="23736" y="381393"/>
                </a:lnTo>
                <a:lnTo>
                  <a:pt x="154279" y="381393"/>
                </a:lnTo>
                <a:lnTo>
                  <a:pt x="161927" y="373532"/>
                </a:lnTo>
                <a:lnTo>
                  <a:pt x="35217" y="373532"/>
                </a:lnTo>
                <a:lnTo>
                  <a:pt x="35140" y="307124"/>
                </a:lnTo>
                <a:lnTo>
                  <a:pt x="177977" y="307124"/>
                </a:lnTo>
                <a:lnTo>
                  <a:pt x="177977" y="295198"/>
                </a:lnTo>
                <a:lnTo>
                  <a:pt x="154279" y="270713"/>
                </a:lnTo>
                <a:close/>
              </a:path>
              <a:path w="178434" h="631825">
                <a:moveTo>
                  <a:pt x="177977" y="307124"/>
                </a:moveTo>
                <a:lnTo>
                  <a:pt x="142748" y="307124"/>
                </a:lnTo>
                <a:lnTo>
                  <a:pt x="142748" y="345198"/>
                </a:lnTo>
                <a:lnTo>
                  <a:pt x="50038" y="345198"/>
                </a:lnTo>
                <a:lnTo>
                  <a:pt x="35217" y="373532"/>
                </a:lnTo>
                <a:lnTo>
                  <a:pt x="161927" y="373532"/>
                </a:lnTo>
                <a:lnTo>
                  <a:pt x="177977" y="357035"/>
                </a:lnTo>
                <a:lnTo>
                  <a:pt x="177977" y="307124"/>
                </a:lnTo>
                <a:close/>
              </a:path>
              <a:path w="178434" h="631825">
                <a:moveTo>
                  <a:pt x="24765" y="140423"/>
                </a:moveTo>
                <a:lnTo>
                  <a:pt x="12" y="165849"/>
                </a:lnTo>
                <a:lnTo>
                  <a:pt x="12" y="272135"/>
                </a:lnTo>
                <a:lnTo>
                  <a:pt x="7124" y="272135"/>
                </a:lnTo>
                <a:lnTo>
                  <a:pt x="18161" y="252234"/>
                </a:lnTo>
                <a:lnTo>
                  <a:pt x="177977" y="252107"/>
                </a:lnTo>
                <a:lnTo>
                  <a:pt x="177977" y="244373"/>
                </a:lnTo>
                <a:lnTo>
                  <a:pt x="35217" y="244373"/>
                </a:lnTo>
                <a:lnTo>
                  <a:pt x="35217" y="176631"/>
                </a:lnTo>
                <a:lnTo>
                  <a:pt x="166670" y="176631"/>
                </a:lnTo>
                <a:lnTo>
                  <a:pt x="177977" y="171526"/>
                </a:lnTo>
                <a:lnTo>
                  <a:pt x="177977" y="162458"/>
                </a:lnTo>
                <a:lnTo>
                  <a:pt x="113334" y="162458"/>
                </a:lnTo>
                <a:lnTo>
                  <a:pt x="92189" y="140550"/>
                </a:lnTo>
                <a:lnTo>
                  <a:pt x="24765" y="140423"/>
                </a:lnTo>
                <a:close/>
              </a:path>
              <a:path w="178434" h="631825">
                <a:moveTo>
                  <a:pt x="166670" y="176631"/>
                </a:moveTo>
                <a:lnTo>
                  <a:pt x="82524" y="176631"/>
                </a:lnTo>
                <a:lnTo>
                  <a:pt x="82613" y="216039"/>
                </a:lnTo>
                <a:lnTo>
                  <a:pt x="50038" y="216039"/>
                </a:lnTo>
                <a:lnTo>
                  <a:pt x="35217" y="244373"/>
                </a:lnTo>
                <a:lnTo>
                  <a:pt x="177977" y="244373"/>
                </a:lnTo>
                <a:lnTo>
                  <a:pt x="177977" y="215899"/>
                </a:lnTo>
                <a:lnTo>
                  <a:pt x="117589" y="215899"/>
                </a:lnTo>
                <a:lnTo>
                  <a:pt x="117589" y="198793"/>
                </a:lnTo>
                <a:lnTo>
                  <a:pt x="166670" y="176631"/>
                </a:lnTo>
                <a:close/>
              </a:path>
              <a:path w="178434" h="631825">
                <a:moveTo>
                  <a:pt x="177977" y="215772"/>
                </a:moveTo>
                <a:lnTo>
                  <a:pt x="117589" y="215899"/>
                </a:lnTo>
                <a:lnTo>
                  <a:pt x="177977" y="215899"/>
                </a:lnTo>
                <a:lnTo>
                  <a:pt x="177977" y="215772"/>
                </a:lnTo>
                <a:close/>
              </a:path>
              <a:path w="178434" h="631825">
                <a:moveTo>
                  <a:pt x="177977" y="122161"/>
                </a:moveTo>
                <a:lnTo>
                  <a:pt x="170878" y="122161"/>
                </a:lnTo>
                <a:lnTo>
                  <a:pt x="161925" y="138302"/>
                </a:lnTo>
                <a:lnTo>
                  <a:pt x="113334" y="162458"/>
                </a:lnTo>
                <a:lnTo>
                  <a:pt x="177977" y="162458"/>
                </a:lnTo>
                <a:lnTo>
                  <a:pt x="177977" y="122161"/>
                </a:lnTo>
                <a:close/>
              </a:path>
              <a:path w="178434" h="631825">
                <a:moveTo>
                  <a:pt x="35153" y="0"/>
                </a:moveTo>
                <a:lnTo>
                  <a:pt x="25958" y="0"/>
                </a:lnTo>
                <a:lnTo>
                  <a:pt x="12" y="26987"/>
                </a:lnTo>
                <a:lnTo>
                  <a:pt x="12" y="141897"/>
                </a:lnTo>
                <a:lnTo>
                  <a:pt x="7124" y="141897"/>
                </a:lnTo>
                <a:lnTo>
                  <a:pt x="18161" y="122008"/>
                </a:lnTo>
                <a:lnTo>
                  <a:pt x="35217" y="122008"/>
                </a:lnTo>
                <a:lnTo>
                  <a:pt x="35217" y="78917"/>
                </a:lnTo>
                <a:lnTo>
                  <a:pt x="178041" y="78917"/>
                </a:lnTo>
                <a:lnTo>
                  <a:pt x="178041" y="70992"/>
                </a:lnTo>
                <a:lnTo>
                  <a:pt x="35394" y="70992"/>
                </a:lnTo>
                <a:lnTo>
                  <a:pt x="35153" y="0"/>
                </a:lnTo>
                <a:close/>
              </a:path>
              <a:path w="178434" h="631825">
                <a:moveTo>
                  <a:pt x="178041" y="42671"/>
                </a:moveTo>
                <a:lnTo>
                  <a:pt x="50203" y="42671"/>
                </a:lnTo>
                <a:lnTo>
                  <a:pt x="35394" y="70992"/>
                </a:lnTo>
                <a:lnTo>
                  <a:pt x="178041" y="70992"/>
                </a:lnTo>
                <a:lnTo>
                  <a:pt x="178041" y="42671"/>
                </a:lnTo>
                <a:close/>
              </a:path>
              <a:path w="178434" h="631825">
                <a:moveTo>
                  <a:pt x="177952" y="559358"/>
                </a:moveTo>
                <a:lnTo>
                  <a:pt x="142557" y="559358"/>
                </a:lnTo>
                <a:lnTo>
                  <a:pt x="142684" y="595502"/>
                </a:lnTo>
                <a:lnTo>
                  <a:pt x="125704" y="595515"/>
                </a:lnTo>
                <a:lnTo>
                  <a:pt x="106972" y="631685"/>
                </a:lnTo>
                <a:lnTo>
                  <a:pt x="154813" y="631685"/>
                </a:lnTo>
                <a:lnTo>
                  <a:pt x="177952" y="602983"/>
                </a:lnTo>
                <a:lnTo>
                  <a:pt x="177952" y="559358"/>
                </a:lnTo>
                <a:close/>
              </a:path>
              <a:path w="178434" h="631825">
                <a:moveTo>
                  <a:pt x="74968" y="520433"/>
                </a:moveTo>
                <a:lnTo>
                  <a:pt x="26695" y="520433"/>
                </a:lnTo>
                <a:lnTo>
                  <a:pt x="0" y="547573"/>
                </a:lnTo>
                <a:lnTo>
                  <a:pt x="0" y="601497"/>
                </a:lnTo>
                <a:lnTo>
                  <a:pt x="26568" y="628802"/>
                </a:lnTo>
                <a:lnTo>
                  <a:pt x="82588" y="628802"/>
                </a:lnTo>
                <a:lnTo>
                  <a:pt x="86715" y="620852"/>
                </a:lnTo>
                <a:lnTo>
                  <a:pt x="34975" y="620852"/>
                </a:lnTo>
                <a:lnTo>
                  <a:pt x="34975" y="556590"/>
                </a:lnTo>
                <a:lnTo>
                  <a:pt x="56210" y="556590"/>
                </a:lnTo>
                <a:lnTo>
                  <a:pt x="74968" y="520433"/>
                </a:lnTo>
                <a:close/>
              </a:path>
              <a:path w="178434" h="631825">
                <a:moveTo>
                  <a:pt x="154813" y="523189"/>
                </a:moveTo>
                <a:lnTo>
                  <a:pt x="97688" y="523189"/>
                </a:lnTo>
                <a:lnTo>
                  <a:pt x="61696" y="592518"/>
                </a:lnTo>
                <a:lnTo>
                  <a:pt x="49796" y="592518"/>
                </a:lnTo>
                <a:lnTo>
                  <a:pt x="34988" y="620852"/>
                </a:lnTo>
                <a:lnTo>
                  <a:pt x="86715" y="620852"/>
                </a:lnTo>
                <a:lnTo>
                  <a:pt x="118643" y="559358"/>
                </a:lnTo>
                <a:lnTo>
                  <a:pt x="177952" y="559358"/>
                </a:lnTo>
                <a:lnTo>
                  <a:pt x="177952" y="547344"/>
                </a:lnTo>
                <a:lnTo>
                  <a:pt x="154813" y="523189"/>
                </a:lnTo>
                <a:close/>
              </a:path>
              <a:path w="178434" h="631825">
                <a:moveTo>
                  <a:pt x="96100" y="394614"/>
                </a:moveTo>
                <a:lnTo>
                  <a:pt x="23456" y="394614"/>
                </a:lnTo>
                <a:lnTo>
                  <a:pt x="25" y="418820"/>
                </a:lnTo>
                <a:lnTo>
                  <a:pt x="25" y="523595"/>
                </a:lnTo>
                <a:lnTo>
                  <a:pt x="7124" y="523595"/>
                </a:lnTo>
                <a:lnTo>
                  <a:pt x="17589" y="504748"/>
                </a:lnTo>
                <a:lnTo>
                  <a:pt x="177977" y="504748"/>
                </a:lnTo>
                <a:lnTo>
                  <a:pt x="177977" y="497217"/>
                </a:lnTo>
                <a:lnTo>
                  <a:pt x="35191" y="497217"/>
                </a:lnTo>
                <a:lnTo>
                  <a:pt x="35191" y="430796"/>
                </a:lnTo>
                <a:lnTo>
                  <a:pt x="118922" y="430796"/>
                </a:lnTo>
                <a:lnTo>
                  <a:pt x="118922" y="418185"/>
                </a:lnTo>
                <a:lnTo>
                  <a:pt x="96100" y="394614"/>
                </a:lnTo>
                <a:close/>
              </a:path>
              <a:path w="178434" h="631825">
                <a:moveTo>
                  <a:pt x="177977" y="504748"/>
                </a:moveTo>
                <a:lnTo>
                  <a:pt x="17589" y="504748"/>
                </a:lnTo>
                <a:lnTo>
                  <a:pt x="177977" y="505091"/>
                </a:lnTo>
                <a:lnTo>
                  <a:pt x="177977" y="504748"/>
                </a:lnTo>
                <a:close/>
              </a:path>
              <a:path w="178434" h="631825">
                <a:moveTo>
                  <a:pt x="118922" y="430796"/>
                </a:moveTo>
                <a:lnTo>
                  <a:pt x="82372" y="430796"/>
                </a:lnTo>
                <a:lnTo>
                  <a:pt x="82372" y="468883"/>
                </a:lnTo>
                <a:lnTo>
                  <a:pt x="50012" y="468883"/>
                </a:lnTo>
                <a:lnTo>
                  <a:pt x="35191" y="497217"/>
                </a:lnTo>
                <a:lnTo>
                  <a:pt x="177977" y="497217"/>
                </a:lnTo>
                <a:lnTo>
                  <a:pt x="177977" y="468947"/>
                </a:lnTo>
                <a:lnTo>
                  <a:pt x="118922" y="468947"/>
                </a:lnTo>
                <a:lnTo>
                  <a:pt x="118922" y="430796"/>
                </a:lnTo>
                <a:close/>
              </a:path>
              <a:path w="178434" h="631825">
                <a:moveTo>
                  <a:pt x="177977" y="468820"/>
                </a:moveTo>
                <a:lnTo>
                  <a:pt x="118922" y="468947"/>
                </a:lnTo>
                <a:lnTo>
                  <a:pt x="177977" y="468947"/>
                </a:lnTo>
                <a:close/>
              </a:path>
            </a:pathLst>
          </a:custGeom>
          <a:solidFill>
            <a:srgbClr val="F9C2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0251047" y="5729123"/>
            <a:ext cx="178435" cy="356235"/>
          </a:xfrm>
          <a:custGeom>
            <a:avLst/>
            <a:gdLst/>
            <a:ahLst/>
            <a:cxnLst/>
            <a:rect l="l" t="t" r="r" b="b"/>
            <a:pathLst>
              <a:path w="178434" h="356235">
                <a:moveTo>
                  <a:pt x="178054" y="38938"/>
                </a:moveTo>
                <a:lnTo>
                  <a:pt x="142646" y="38938"/>
                </a:lnTo>
                <a:lnTo>
                  <a:pt x="142773" y="75107"/>
                </a:lnTo>
                <a:lnTo>
                  <a:pt x="125780" y="75133"/>
                </a:lnTo>
                <a:lnTo>
                  <a:pt x="107035" y="111315"/>
                </a:lnTo>
                <a:lnTo>
                  <a:pt x="154914" y="111315"/>
                </a:lnTo>
                <a:lnTo>
                  <a:pt x="178054" y="82600"/>
                </a:lnTo>
                <a:lnTo>
                  <a:pt x="178054" y="38938"/>
                </a:lnTo>
                <a:close/>
              </a:path>
              <a:path w="178434" h="356235">
                <a:moveTo>
                  <a:pt x="75018" y="0"/>
                </a:moveTo>
                <a:lnTo>
                  <a:pt x="26708" y="0"/>
                </a:lnTo>
                <a:lnTo>
                  <a:pt x="0" y="27165"/>
                </a:lnTo>
                <a:lnTo>
                  <a:pt x="0" y="81114"/>
                </a:lnTo>
                <a:lnTo>
                  <a:pt x="26581" y="108445"/>
                </a:lnTo>
                <a:lnTo>
                  <a:pt x="82638" y="108445"/>
                </a:lnTo>
                <a:lnTo>
                  <a:pt x="86772" y="100482"/>
                </a:lnTo>
                <a:lnTo>
                  <a:pt x="35001" y="100482"/>
                </a:lnTo>
                <a:lnTo>
                  <a:pt x="34988" y="36195"/>
                </a:lnTo>
                <a:lnTo>
                  <a:pt x="56235" y="36195"/>
                </a:lnTo>
                <a:lnTo>
                  <a:pt x="75018" y="0"/>
                </a:lnTo>
                <a:close/>
              </a:path>
              <a:path w="178434" h="356235">
                <a:moveTo>
                  <a:pt x="154914" y="2755"/>
                </a:moveTo>
                <a:lnTo>
                  <a:pt x="97751" y="2755"/>
                </a:lnTo>
                <a:lnTo>
                  <a:pt x="61734" y="72123"/>
                </a:lnTo>
                <a:lnTo>
                  <a:pt x="49822" y="72123"/>
                </a:lnTo>
                <a:lnTo>
                  <a:pt x="35001" y="100482"/>
                </a:lnTo>
                <a:lnTo>
                  <a:pt x="86772" y="100482"/>
                </a:lnTo>
                <a:lnTo>
                  <a:pt x="118719" y="38938"/>
                </a:lnTo>
                <a:lnTo>
                  <a:pt x="178054" y="38938"/>
                </a:lnTo>
                <a:lnTo>
                  <a:pt x="178054" y="26924"/>
                </a:lnTo>
                <a:lnTo>
                  <a:pt x="154914" y="2755"/>
                </a:lnTo>
                <a:close/>
              </a:path>
              <a:path w="178434" h="356235">
                <a:moveTo>
                  <a:pt x="178066" y="326377"/>
                </a:moveTo>
                <a:lnTo>
                  <a:pt x="17297" y="326377"/>
                </a:lnTo>
                <a:lnTo>
                  <a:pt x="178066" y="356209"/>
                </a:lnTo>
                <a:lnTo>
                  <a:pt x="178066" y="326377"/>
                </a:lnTo>
                <a:close/>
              </a:path>
              <a:path w="178434" h="356235">
                <a:moveTo>
                  <a:pt x="178066" y="239636"/>
                </a:moveTo>
                <a:lnTo>
                  <a:pt x="68" y="272656"/>
                </a:lnTo>
                <a:lnTo>
                  <a:pt x="0" y="343992"/>
                </a:lnTo>
                <a:lnTo>
                  <a:pt x="7188" y="343992"/>
                </a:lnTo>
                <a:lnTo>
                  <a:pt x="17297" y="326377"/>
                </a:lnTo>
                <a:lnTo>
                  <a:pt x="178066" y="326377"/>
                </a:lnTo>
                <a:lnTo>
                  <a:pt x="178066" y="316052"/>
                </a:lnTo>
                <a:lnTo>
                  <a:pt x="147294" y="311696"/>
                </a:lnTo>
                <a:lnTo>
                  <a:pt x="149959" y="306565"/>
                </a:lnTo>
                <a:lnTo>
                  <a:pt x="111036" y="306565"/>
                </a:lnTo>
                <a:lnTo>
                  <a:pt x="50050" y="297929"/>
                </a:lnTo>
                <a:lnTo>
                  <a:pt x="120738" y="287909"/>
                </a:lnTo>
                <a:lnTo>
                  <a:pt x="159650" y="287909"/>
                </a:lnTo>
                <a:lnTo>
                  <a:pt x="162737" y="281965"/>
                </a:lnTo>
                <a:lnTo>
                  <a:pt x="178066" y="279793"/>
                </a:lnTo>
                <a:lnTo>
                  <a:pt x="178066" y="239636"/>
                </a:lnTo>
                <a:close/>
              </a:path>
              <a:path w="178434" h="356235">
                <a:moveTo>
                  <a:pt x="159650" y="287909"/>
                </a:moveTo>
                <a:lnTo>
                  <a:pt x="120738" y="287909"/>
                </a:lnTo>
                <a:lnTo>
                  <a:pt x="111036" y="306565"/>
                </a:lnTo>
                <a:lnTo>
                  <a:pt x="149959" y="306565"/>
                </a:lnTo>
                <a:lnTo>
                  <a:pt x="159650" y="287909"/>
                </a:lnTo>
                <a:close/>
              </a:path>
              <a:path w="178434" h="356235">
                <a:moveTo>
                  <a:pt x="0" y="195287"/>
                </a:moveTo>
                <a:lnTo>
                  <a:pt x="0" y="253720"/>
                </a:lnTo>
                <a:lnTo>
                  <a:pt x="7315" y="253720"/>
                </a:lnTo>
                <a:lnTo>
                  <a:pt x="18503" y="233553"/>
                </a:lnTo>
                <a:lnTo>
                  <a:pt x="148691" y="233553"/>
                </a:lnTo>
                <a:lnTo>
                  <a:pt x="168589" y="195300"/>
                </a:lnTo>
                <a:lnTo>
                  <a:pt x="0" y="195287"/>
                </a:lnTo>
                <a:close/>
              </a:path>
              <a:path w="178434" h="356235">
                <a:moveTo>
                  <a:pt x="178181" y="165112"/>
                </a:moveTo>
                <a:lnTo>
                  <a:pt x="142824" y="165112"/>
                </a:lnTo>
                <a:lnTo>
                  <a:pt x="127000" y="195300"/>
                </a:lnTo>
                <a:lnTo>
                  <a:pt x="168595" y="195287"/>
                </a:lnTo>
                <a:lnTo>
                  <a:pt x="178181" y="176860"/>
                </a:lnTo>
                <a:lnTo>
                  <a:pt x="178181" y="165112"/>
                </a:lnTo>
                <a:close/>
              </a:path>
              <a:path w="178434" h="356235">
                <a:moveTo>
                  <a:pt x="0" y="126657"/>
                </a:moveTo>
                <a:lnTo>
                  <a:pt x="0" y="165150"/>
                </a:lnTo>
                <a:lnTo>
                  <a:pt x="178181" y="165112"/>
                </a:lnTo>
                <a:lnTo>
                  <a:pt x="178181" y="126720"/>
                </a:lnTo>
                <a:lnTo>
                  <a:pt x="0" y="126657"/>
                </a:lnTo>
                <a:close/>
              </a:path>
            </a:pathLst>
          </a:custGeom>
          <a:solidFill>
            <a:srgbClr val="000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75999" y="6771194"/>
            <a:ext cx="9540240" cy="0"/>
          </a:xfrm>
          <a:custGeom>
            <a:avLst/>
            <a:gdLst/>
            <a:ahLst/>
            <a:cxnLst/>
            <a:rect l="l" t="t" r="r" b="b"/>
            <a:pathLst>
              <a:path w="9540240">
                <a:moveTo>
                  <a:pt x="0" y="0"/>
                </a:moveTo>
                <a:lnTo>
                  <a:pt x="9539998" y="0"/>
                </a:lnTo>
              </a:path>
            </a:pathLst>
          </a:custGeom>
          <a:ln w="6350">
            <a:solidFill>
              <a:srgbClr val="0000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63299" y="494224"/>
            <a:ext cx="3473450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00003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63299" y="6897356"/>
            <a:ext cx="1068070" cy="153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&lt;&lt;Insert club</a:t>
            </a:r>
            <a:r>
              <a:rPr spc="-80" dirty="0"/>
              <a:t> </a:t>
            </a:r>
            <a:r>
              <a:rPr spc="-5" dirty="0"/>
              <a:t>logo&gt;&gt;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714608" y="7016292"/>
            <a:ext cx="2414270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1">
                <a:solidFill>
                  <a:srgbClr val="000033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Making sport </a:t>
            </a:r>
            <a:r>
              <a:rPr spc="-5" dirty="0"/>
              <a:t>inclusive </a:t>
            </a:r>
            <a:r>
              <a:rPr dirty="0"/>
              <a:t>for</a:t>
            </a:r>
            <a:r>
              <a:rPr spc="-85" dirty="0"/>
              <a:t> </a:t>
            </a:r>
            <a:r>
              <a:rPr spc="-5" dirty="0"/>
              <a:t>everyone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52234" y="8"/>
            <a:ext cx="7239768" cy="37929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115995" y="5095387"/>
            <a:ext cx="576580" cy="527050"/>
          </a:xfrm>
          <a:custGeom>
            <a:avLst/>
            <a:gdLst/>
            <a:ahLst/>
            <a:cxnLst/>
            <a:rect l="l" t="t" r="r" b="b"/>
            <a:pathLst>
              <a:path w="576579" h="527050">
                <a:moveTo>
                  <a:pt x="0" y="0"/>
                </a:moveTo>
                <a:lnTo>
                  <a:pt x="0" y="224777"/>
                </a:lnTo>
                <a:lnTo>
                  <a:pt x="576008" y="526541"/>
                </a:lnTo>
                <a:lnTo>
                  <a:pt x="576008" y="301777"/>
                </a:lnTo>
                <a:lnTo>
                  <a:pt x="0" y="0"/>
                </a:lnTo>
                <a:close/>
              </a:path>
            </a:pathLst>
          </a:custGeom>
          <a:solidFill>
            <a:srgbClr val="000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115995" y="4363622"/>
            <a:ext cx="576580" cy="527050"/>
          </a:xfrm>
          <a:custGeom>
            <a:avLst/>
            <a:gdLst/>
            <a:ahLst/>
            <a:cxnLst/>
            <a:rect l="l" t="t" r="r" b="b"/>
            <a:pathLst>
              <a:path w="576579" h="527050">
                <a:moveTo>
                  <a:pt x="0" y="0"/>
                </a:moveTo>
                <a:lnTo>
                  <a:pt x="0" y="224777"/>
                </a:lnTo>
                <a:lnTo>
                  <a:pt x="576008" y="526542"/>
                </a:lnTo>
                <a:lnTo>
                  <a:pt x="576008" y="301777"/>
                </a:lnTo>
                <a:lnTo>
                  <a:pt x="0" y="0"/>
                </a:lnTo>
                <a:close/>
              </a:path>
            </a:pathLst>
          </a:custGeom>
          <a:solidFill>
            <a:srgbClr val="000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115995" y="4730130"/>
            <a:ext cx="576580" cy="527050"/>
          </a:xfrm>
          <a:custGeom>
            <a:avLst/>
            <a:gdLst/>
            <a:ahLst/>
            <a:cxnLst/>
            <a:rect l="l" t="t" r="r" b="b"/>
            <a:pathLst>
              <a:path w="576579" h="527050">
                <a:moveTo>
                  <a:pt x="0" y="0"/>
                </a:moveTo>
                <a:lnTo>
                  <a:pt x="0" y="224777"/>
                </a:lnTo>
                <a:lnTo>
                  <a:pt x="576008" y="526541"/>
                </a:lnTo>
                <a:lnTo>
                  <a:pt x="576008" y="301777"/>
                </a:lnTo>
                <a:lnTo>
                  <a:pt x="0" y="0"/>
                </a:lnTo>
                <a:close/>
              </a:path>
            </a:pathLst>
          </a:custGeom>
          <a:solidFill>
            <a:srgbClr val="000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115995" y="3998374"/>
            <a:ext cx="576580" cy="527050"/>
          </a:xfrm>
          <a:custGeom>
            <a:avLst/>
            <a:gdLst/>
            <a:ahLst/>
            <a:cxnLst/>
            <a:rect l="l" t="t" r="r" b="b"/>
            <a:pathLst>
              <a:path w="576579" h="527050">
                <a:moveTo>
                  <a:pt x="0" y="0"/>
                </a:moveTo>
                <a:lnTo>
                  <a:pt x="0" y="224777"/>
                </a:lnTo>
                <a:lnTo>
                  <a:pt x="576008" y="526542"/>
                </a:lnTo>
                <a:lnTo>
                  <a:pt x="576008" y="301764"/>
                </a:lnTo>
                <a:lnTo>
                  <a:pt x="0" y="0"/>
                </a:lnTo>
                <a:close/>
              </a:path>
            </a:pathLst>
          </a:custGeom>
          <a:solidFill>
            <a:srgbClr val="000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115995" y="3633103"/>
            <a:ext cx="576580" cy="527050"/>
          </a:xfrm>
          <a:custGeom>
            <a:avLst/>
            <a:gdLst/>
            <a:ahLst/>
            <a:cxnLst/>
            <a:rect l="l" t="t" r="r" b="b"/>
            <a:pathLst>
              <a:path w="576579" h="527050">
                <a:moveTo>
                  <a:pt x="0" y="0"/>
                </a:moveTo>
                <a:lnTo>
                  <a:pt x="0" y="224777"/>
                </a:lnTo>
                <a:lnTo>
                  <a:pt x="576008" y="526542"/>
                </a:lnTo>
                <a:lnTo>
                  <a:pt x="576008" y="301777"/>
                </a:lnTo>
                <a:lnTo>
                  <a:pt x="0" y="0"/>
                </a:lnTo>
                <a:close/>
              </a:path>
            </a:pathLst>
          </a:custGeom>
          <a:solidFill>
            <a:srgbClr val="000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293065" y="1918525"/>
            <a:ext cx="3823335" cy="1879600"/>
          </a:xfrm>
          <a:custGeom>
            <a:avLst/>
            <a:gdLst/>
            <a:ahLst/>
            <a:cxnLst/>
            <a:rect l="l" t="t" r="r" b="b"/>
            <a:pathLst>
              <a:path w="3823334" h="1879600">
                <a:moveTo>
                  <a:pt x="0" y="1878990"/>
                </a:moveTo>
                <a:lnTo>
                  <a:pt x="3822928" y="1878990"/>
                </a:lnTo>
                <a:lnTo>
                  <a:pt x="3822928" y="0"/>
                </a:lnTo>
                <a:lnTo>
                  <a:pt x="0" y="0"/>
                </a:lnTo>
                <a:lnTo>
                  <a:pt x="0" y="18789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5" dirty="0"/>
              <a:t>TRANSGENDER </a:t>
            </a:r>
            <a:r>
              <a:rPr dirty="0"/>
              <a:t>&amp;</a:t>
            </a:r>
            <a:r>
              <a:rPr spc="45" dirty="0"/>
              <a:t> </a:t>
            </a:r>
            <a:r>
              <a:rPr spc="40" dirty="0"/>
              <a:t>GENDER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63299" y="748224"/>
            <a:ext cx="39878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30" dirty="0">
                <a:solidFill>
                  <a:srgbClr val="000033"/>
                </a:solidFill>
                <a:latin typeface="Arial"/>
                <a:cs typeface="Arial"/>
              </a:rPr>
              <a:t>DIVERSE </a:t>
            </a:r>
            <a:r>
              <a:rPr sz="2000" spc="35" dirty="0">
                <a:solidFill>
                  <a:srgbClr val="000033"/>
                </a:solidFill>
                <a:latin typeface="Arial"/>
                <a:cs typeface="Arial"/>
              </a:rPr>
              <a:t>INCLUSION </a:t>
            </a:r>
            <a:r>
              <a:rPr sz="2000" spc="20" dirty="0">
                <a:solidFill>
                  <a:srgbClr val="000033"/>
                </a:solidFill>
                <a:latin typeface="Arial"/>
                <a:cs typeface="Arial"/>
              </a:rPr>
              <a:t>IN</a:t>
            </a:r>
            <a:r>
              <a:rPr sz="2000" spc="100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2000" spc="20" dirty="0">
                <a:solidFill>
                  <a:srgbClr val="000033"/>
                </a:solidFill>
                <a:latin typeface="Arial"/>
                <a:cs typeface="Arial"/>
              </a:rPr>
              <a:t>SPORT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5995" y="1166368"/>
            <a:ext cx="2550795" cy="328295"/>
          </a:xfrm>
          <a:prstGeom prst="rect">
            <a:avLst/>
          </a:prstGeom>
          <a:solidFill>
            <a:srgbClr val="FFDA0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520"/>
              </a:lnSpc>
            </a:pPr>
            <a:r>
              <a:rPr sz="2300" b="1" spc="35" dirty="0">
                <a:solidFill>
                  <a:srgbClr val="000033"/>
                </a:solidFill>
                <a:latin typeface="Arial"/>
                <a:cs typeface="Arial"/>
              </a:rPr>
              <a:t>COMMON</a:t>
            </a:r>
            <a:r>
              <a:rPr sz="2300" b="1" spc="10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2300" b="1" spc="45" dirty="0">
                <a:solidFill>
                  <a:srgbClr val="000033"/>
                </a:solidFill>
                <a:latin typeface="Arial"/>
                <a:cs typeface="Arial"/>
              </a:rPr>
              <a:t>TERMS</a:t>
            </a:r>
            <a:endParaRPr sz="23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76000" y="2317071"/>
            <a:ext cx="2171700" cy="0"/>
          </a:xfrm>
          <a:custGeom>
            <a:avLst/>
            <a:gdLst/>
            <a:ahLst/>
            <a:cxnLst/>
            <a:rect l="l" t="t" r="r" b="b"/>
            <a:pathLst>
              <a:path w="2171700">
                <a:moveTo>
                  <a:pt x="0" y="0"/>
                </a:moveTo>
                <a:lnTo>
                  <a:pt x="2171255" y="0"/>
                </a:lnTo>
              </a:path>
            </a:pathLst>
          </a:custGeom>
          <a:ln w="6350">
            <a:solidFill>
              <a:srgbClr val="0000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76000" y="4397871"/>
            <a:ext cx="2171700" cy="0"/>
          </a:xfrm>
          <a:custGeom>
            <a:avLst/>
            <a:gdLst/>
            <a:ahLst/>
            <a:cxnLst/>
            <a:rect l="l" t="t" r="r" b="b"/>
            <a:pathLst>
              <a:path w="2171700">
                <a:moveTo>
                  <a:pt x="0" y="0"/>
                </a:moveTo>
                <a:lnTo>
                  <a:pt x="2171255" y="0"/>
                </a:lnTo>
              </a:path>
            </a:pathLst>
          </a:custGeom>
          <a:ln w="6350">
            <a:solidFill>
              <a:srgbClr val="0000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76000" y="5780171"/>
            <a:ext cx="2171700" cy="0"/>
          </a:xfrm>
          <a:custGeom>
            <a:avLst/>
            <a:gdLst/>
            <a:ahLst/>
            <a:cxnLst/>
            <a:rect l="l" t="t" r="r" b="b"/>
            <a:pathLst>
              <a:path w="2171700">
                <a:moveTo>
                  <a:pt x="0" y="0"/>
                </a:moveTo>
                <a:lnTo>
                  <a:pt x="2171255" y="0"/>
                </a:lnTo>
              </a:path>
            </a:pathLst>
          </a:custGeom>
          <a:ln w="6350">
            <a:solidFill>
              <a:srgbClr val="0000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63299" y="2357516"/>
            <a:ext cx="2165350" cy="1701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91135">
              <a:lnSpc>
                <a:spcPct val="114599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Gender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identity is defined in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the Sex 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Discrimination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Act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1984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(Commonthwealth) 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as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gender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related 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identity,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appearance  or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mannerisms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or other gender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related  characteristics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person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(whether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by</a:t>
            </a:r>
            <a:r>
              <a:rPr sz="8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way</a:t>
            </a:r>
            <a:endParaRPr sz="800" dirty="0">
              <a:latin typeface="Arial"/>
              <a:cs typeface="Arial"/>
            </a:endParaRPr>
          </a:p>
          <a:p>
            <a:pPr marL="12700" marR="5080">
              <a:lnSpc>
                <a:spcPct val="114599"/>
              </a:lnSpc>
            </a:pP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medical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intervention or not), with or without 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regard to the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person’s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designated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sex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at birth. 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For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example,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person’s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birth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certificate may 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include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a marker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which indicates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that the 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person’s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designated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sex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is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female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when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that 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person identifies as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a man (in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other words,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their 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gender identity is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that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man).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63299" y="4182996"/>
            <a:ext cx="95059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000033"/>
                </a:solidFill>
                <a:latin typeface="Arial"/>
                <a:cs typeface="Arial"/>
              </a:rPr>
              <a:t>Gender</a:t>
            </a:r>
            <a:r>
              <a:rPr sz="1000" b="1" spc="-75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000033"/>
                </a:solidFill>
                <a:latin typeface="Arial"/>
                <a:cs typeface="Arial"/>
              </a:rPr>
              <a:t>diverse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63299" y="4438317"/>
            <a:ext cx="2078989" cy="1003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Gender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diverse is an umbrella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term that 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includes all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different ways gender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can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be  experienced and perceived.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It can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include  people questioning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their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gender,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those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who  identify as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trans/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transgender,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genderqueer,  non-binary,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gender non-conforming and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many  more.</a:t>
            </a:r>
            <a:endParaRPr sz="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63299" y="5565295"/>
            <a:ext cx="162687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15" dirty="0">
                <a:solidFill>
                  <a:srgbClr val="000033"/>
                </a:solidFill>
                <a:latin typeface="Arial"/>
                <a:cs typeface="Arial"/>
              </a:rPr>
              <a:t>Trans</a:t>
            </a:r>
            <a:r>
              <a:rPr sz="1000" b="1" spc="-65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000033"/>
                </a:solidFill>
                <a:latin typeface="Arial"/>
                <a:cs typeface="Arial"/>
              </a:rPr>
              <a:t>man/woman/boy/girl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63299" y="5820617"/>
            <a:ext cx="2167890" cy="863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62255" algn="just">
              <a:lnSpc>
                <a:spcPct val="114599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8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trans</a:t>
            </a:r>
            <a:r>
              <a:rPr sz="8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man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person</a:t>
            </a:r>
            <a:r>
              <a:rPr sz="8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who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was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assigned 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female gender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birth and now identifies 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as</a:t>
            </a:r>
            <a:r>
              <a:rPr sz="8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man.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80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trans</a:t>
            </a:r>
            <a:r>
              <a:rPr sz="8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woman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person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who</a:t>
            </a:r>
            <a:endParaRPr sz="800" dirty="0">
              <a:latin typeface="Arial"/>
              <a:cs typeface="Arial"/>
            </a:endParaRPr>
          </a:p>
          <a:p>
            <a:pPr marL="12700" marR="5080">
              <a:lnSpc>
                <a:spcPct val="114599"/>
              </a:lnSpc>
            </a:pP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was assigned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male gender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birth and now  identifies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as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woman. The same applies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800" spc="-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boys  and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10" dirty="0" smtClean="0">
                <a:solidFill>
                  <a:srgbClr val="231F20"/>
                </a:solidFill>
                <a:latin typeface="Arial"/>
                <a:cs typeface="Arial"/>
              </a:rPr>
              <a:t>girls</a:t>
            </a:r>
            <a:r>
              <a:rPr lang="en-AU" sz="800" spc="-10" dirty="0" smtClean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963250" y="2317071"/>
            <a:ext cx="2171700" cy="0"/>
          </a:xfrm>
          <a:custGeom>
            <a:avLst/>
            <a:gdLst/>
            <a:ahLst/>
            <a:cxnLst/>
            <a:rect l="l" t="t" r="r" b="b"/>
            <a:pathLst>
              <a:path w="2171700">
                <a:moveTo>
                  <a:pt x="0" y="0"/>
                </a:moveTo>
                <a:lnTo>
                  <a:pt x="2171255" y="0"/>
                </a:lnTo>
              </a:path>
            </a:pathLst>
          </a:custGeom>
          <a:ln w="6350">
            <a:solidFill>
              <a:srgbClr val="0000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963250" y="3699371"/>
            <a:ext cx="2171700" cy="0"/>
          </a:xfrm>
          <a:custGeom>
            <a:avLst/>
            <a:gdLst/>
            <a:ahLst/>
            <a:cxnLst/>
            <a:rect l="l" t="t" r="r" b="b"/>
            <a:pathLst>
              <a:path w="2171700">
                <a:moveTo>
                  <a:pt x="0" y="0"/>
                </a:moveTo>
                <a:lnTo>
                  <a:pt x="2171255" y="0"/>
                </a:lnTo>
              </a:path>
            </a:pathLst>
          </a:custGeom>
          <a:ln w="6350">
            <a:solidFill>
              <a:srgbClr val="0000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963250" y="5081672"/>
            <a:ext cx="2171700" cy="0"/>
          </a:xfrm>
          <a:custGeom>
            <a:avLst/>
            <a:gdLst/>
            <a:ahLst/>
            <a:cxnLst/>
            <a:rect l="l" t="t" r="r" b="b"/>
            <a:pathLst>
              <a:path w="2171700">
                <a:moveTo>
                  <a:pt x="0" y="0"/>
                </a:moveTo>
                <a:lnTo>
                  <a:pt x="2171255" y="0"/>
                </a:lnTo>
              </a:path>
            </a:pathLst>
          </a:custGeom>
          <a:ln w="6350">
            <a:solidFill>
              <a:srgbClr val="0000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950550" y="2357516"/>
            <a:ext cx="2186940" cy="1003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</a:pP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LGBTQ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(or variations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of it) is an acronym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for 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lesbian, </a:t>
            </a:r>
            <a:r>
              <a:rPr sz="800" spc="-20" dirty="0">
                <a:solidFill>
                  <a:srgbClr val="231F20"/>
                </a:solidFill>
                <a:latin typeface="Arial"/>
                <a:cs typeface="Arial"/>
              </a:rPr>
              <a:t>gay,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bisexual, transgender, and queer/  questioning.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It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is used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to refer collectively to  these communities. The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LGB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refers to</a:t>
            </a:r>
            <a:r>
              <a:rPr sz="800" spc="-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sexuality/  sexual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identity; and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the T refers to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gender  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identity.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Q can refer to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either gender identity or 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sexuality.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950550" y="3484496"/>
            <a:ext cx="6184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000033"/>
                </a:solidFill>
                <a:latin typeface="Arial"/>
                <a:cs typeface="Arial"/>
              </a:rPr>
              <a:t>Pronouns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950550" y="3739817"/>
            <a:ext cx="2153920" cy="1003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Pronouns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are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grammatical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means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8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referring  to a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person or persons. Conventional pronouns  are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she/her/hers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and he/him/his.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Some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people  prefer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use gender neutral pronouns,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such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as  ‘they/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them/their’. The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pronoun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person uses 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describe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themselves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generally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reflects their 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gender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identity.</a:t>
            </a:r>
            <a:endParaRPr sz="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950550" y="4866797"/>
            <a:ext cx="14160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000033"/>
                </a:solidFill>
                <a:latin typeface="Arial"/>
                <a:cs typeface="Arial"/>
              </a:rPr>
              <a:t>Sporting</a:t>
            </a:r>
            <a:r>
              <a:rPr sz="1000" b="1" spc="-75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000033"/>
                </a:solidFill>
                <a:latin typeface="Arial"/>
                <a:cs typeface="Arial"/>
              </a:rPr>
              <a:t>organisations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950550" y="5122117"/>
            <a:ext cx="2153920" cy="58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Sporting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organisations include, but are not  limited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to, clubs,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associations, national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sporting 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organisations,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state sporting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organisations, and  any organisation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that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sz="8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involved.</a:t>
            </a:r>
            <a:endParaRPr sz="8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350499" y="2317071"/>
            <a:ext cx="2171700" cy="0"/>
          </a:xfrm>
          <a:custGeom>
            <a:avLst/>
            <a:gdLst/>
            <a:ahLst/>
            <a:cxnLst/>
            <a:rect l="l" t="t" r="r" b="b"/>
            <a:pathLst>
              <a:path w="2171700">
                <a:moveTo>
                  <a:pt x="0" y="0"/>
                </a:moveTo>
                <a:lnTo>
                  <a:pt x="2171255" y="0"/>
                </a:lnTo>
              </a:path>
            </a:pathLst>
          </a:custGeom>
          <a:ln w="6350">
            <a:solidFill>
              <a:srgbClr val="0000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350499" y="4537571"/>
            <a:ext cx="2171700" cy="0"/>
          </a:xfrm>
          <a:custGeom>
            <a:avLst/>
            <a:gdLst/>
            <a:ahLst/>
            <a:cxnLst/>
            <a:rect l="l" t="t" r="r" b="b"/>
            <a:pathLst>
              <a:path w="2171700">
                <a:moveTo>
                  <a:pt x="0" y="0"/>
                </a:moveTo>
                <a:lnTo>
                  <a:pt x="2171255" y="0"/>
                </a:lnTo>
              </a:path>
            </a:pathLst>
          </a:custGeom>
          <a:ln w="6350">
            <a:solidFill>
              <a:srgbClr val="0000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350499" y="5500771"/>
            <a:ext cx="2171700" cy="0"/>
          </a:xfrm>
          <a:custGeom>
            <a:avLst/>
            <a:gdLst/>
            <a:ahLst/>
            <a:cxnLst/>
            <a:rect l="l" t="t" r="r" b="b"/>
            <a:pathLst>
              <a:path w="2171700">
                <a:moveTo>
                  <a:pt x="0" y="0"/>
                </a:moveTo>
                <a:lnTo>
                  <a:pt x="2171255" y="0"/>
                </a:lnTo>
              </a:path>
            </a:pathLst>
          </a:custGeom>
          <a:ln w="6350">
            <a:solidFill>
              <a:srgbClr val="0000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5337799" y="2375296"/>
            <a:ext cx="208280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Transgender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(commonly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abbreviated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8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trans)</a:t>
            </a:r>
            <a:endParaRPr sz="8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337799" y="2514996"/>
            <a:ext cx="197929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is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general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term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used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describe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person</a:t>
            </a:r>
            <a:endParaRPr sz="8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337799" y="2654696"/>
            <a:ext cx="209613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whose gender identity is different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from the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sex</a:t>
            </a:r>
            <a:endParaRPr sz="8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337799" y="2794396"/>
            <a:ext cx="212661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they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were assigned at birth.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Being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transgender</a:t>
            </a:r>
            <a:endParaRPr sz="8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337799" y="2934096"/>
            <a:ext cx="187769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is about how an individual describes</a:t>
            </a:r>
            <a:r>
              <a:rPr sz="8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their</a:t>
            </a:r>
            <a:endParaRPr sz="8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337799" y="3073796"/>
            <a:ext cx="197929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own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gender.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It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is not necessarily about</a:t>
            </a:r>
            <a:r>
              <a:rPr sz="80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their</a:t>
            </a:r>
            <a:endParaRPr sz="8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337799" y="3213496"/>
            <a:ext cx="212598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biological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characteristics. A</a:t>
            </a:r>
            <a:r>
              <a:rPr sz="800" spc="-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person whose birth</a:t>
            </a:r>
            <a:endParaRPr sz="8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337799" y="3353196"/>
            <a:ext cx="210947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certificate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originally described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them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as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female,</a:t>
            </a:r>
            <a:endParaRPr sz="8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337799" y="3492896"/>
            <a:ext cx="215392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who now identifies as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a man, may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use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8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label</a:t>
            </a:r>
            <a:endParaRPr sz="8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337799" y="3632596"/>
            <a:ext cx="198882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trans, trans man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or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man.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Similarly,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person</a:t>
            </a:r>
            <a:endParaRPr sz="8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337799" y="3772296"/>
            <a:ext cx="208661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originally described on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their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birth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certificate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as</a:t>
            </a:r>
            <a:endParaRPr sz="8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337799" y="3894216"/>
            <a:ext cx="2148205" cy="304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male,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who now identifies as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woman,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may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use 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label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trans, trans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woman or</a:t>
            </a:r>
            <a:r>
              <a:rPr sz="8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woman.</a:t>
            </a:r>
            <a:endParaRPr sz="8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337799" y="4322696"/>
            <a:ext cx="2514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000033"/>
                </a:solidFill>
                <a:latin typeface="Arial"/>
                <a:cs typeface="Arial"/>
              </a:rPr>
              <a:t>Sex</a:t>
            </a:r>
            <a:endParaRPr sz="10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337799" y="4578017"/>
            <a:ext cx="2169160" cy="58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Sex can refer to a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person’s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biological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sex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or 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sex characteristics. These may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be genetic,  hormonal, or anatomical. Unlike gender 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identity, 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sex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is not defined in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80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Act.</a:t>
            </a:r>
            <a:endParaRPr sz="8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337799" y="5285895"/>
            <a:ext cx="6959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solidFill>
                  <a:srgbClr val="000033"/>
                </a:solidFill>
                <a:latin typeface="Arial"/>
                <a:cs typeface="Arial"/>
              </a:rPr>
              <a:t>Non-binary</a:t>
            </a:r>
            <a:endParaRPr sz="10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337799" y="5541217"/>
            <a:ext cx="2137410" cy="444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</a:pP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Non-binary is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a term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used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describe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person  who does not identify exclusively as either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a  man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or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woman.</a:t>
            </a:r>
            <a:endParaRPr sz="8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7737750" y="2317071"/>
            <a:ext cx="2171700" cy="0"/>
          </a:xfrm>
          <a:custGeom>
            <a:avLst/>
            <a:gdLst/>
            <a:ahLst/>
            <a:cxnLst/>
            <a:rect l="l" t="t" r="r" b="b"/>
            <a:pathLst>
              <a:path w="2171700">
                <a:moveTo>
                  <a:pt x="0" y="0"/>
                </a:moveTo>
                <a:lnTo>
                  <a:pt x="2171255" y="0"/>
                </a:lnTo>
              </a:path>
            </a:pathLst>
          </a:custGeom>
          <a:ln w="6350">
            <a:solidFill>
              <a:srgbClr val="0000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7725050" y="2102196"/>
            <a:ext cx="7029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solidFill>
                  <a:srgbClr val="000033"/>
                </a:solidFill>
                <a:latin typeface="Arial"/>
                <a:cs typeface="Arial"/>
              </a:rPr>
              <a:t>Affirmation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2" name="object 52"/>
          <p:cNvSpPr txBox="1">
            <a:spLocks noGrp="1"/>
          </p:cNvSpPr>
          <p:nvPr>
            <p:ph type="ftr" sz="quarter" idx="5"/>
          </p:nvPr>
        </p:nvSpPr>
        <p:spPr>
          <a:xfrm>
            <a:off x="563299" y="6897356"/>
            <a:ext cx="1068070" cy="140423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&lt;&lt;Insert club</a:t>
            </a:r>
            <a:r>
              <a:rPr spc="-80" dirty="0"/>
              <a:t> </a:t>
            </a:r>
            <a:r>
              <a:rPr spc="-5" dirty="0"/>
              <a:t>logo&gt;&gt;</a:t>
            </a:r>
            <a:endParaRPr spc="-5" dirty="0">
              <a:solidFill>
                <a:srgbClr val="FF0000"/>
              </a:solidFill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587300" y="6904175"/>
            <a:ext cx="3296920" cy="45847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More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information</a:t>
            </a:r>
            <a:endParaRPr sz="900" dirty="0">
              <a:latin typeface="Arial"/>
              <a:cs typeface="Arial"/>
            </a:endParaRPr>
          </a:p>
          <a:p>
            <a:pPr marL="12700" marR="5080">
              <a:lnSpc>
                <a:spcPct val="111100"/>
              </a:lnSpc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Find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out what our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club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is doing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be an inclusive and welcoming 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club for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everyone. </a:t>
            </a:r>
            <a:r>
              <a:rPr sz="900" dirty="0">
                <a:solidFill>
                  <a:srgbClr val="FF0000"/>
                </a:solidFill>
                <a:latin typeface="Arial"/>
                <a:cs typeface="Arial"/>
              </a:rPr>
              <a:t>&lt;&lt;Insert </a:t>
            </a:r>
            <a:r>
              <a:rPr sz="900" spc="-5" dirty="0">
                <a:solidFill>
                  <a:srgbClr val="FF0000"/>
                </a:solidFill>
                <a:latin typeface="Arial"/>
                <a:cs typeface="Arial"/>
              </a:rPr>
              <a:t>web address and/or email</a:t>
            </a:r>
            <a:r>
              <a:rPr sz="900" spc="-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FF0000"/>
                </a:solidFill>
                <a:latin typeface="Arial"/>
                <a:cs typeface="Arial"/>
              </a:rPr>
              <a:t>address&gt;&gt;</a:t>
            </a:r>
            <a:endParaRPr sz="9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4" name="object 5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Making sport </a:t>
            </a:r>
            <a:r>
              <a:rPr spc="-5" dirty="0"/>
              <a:t>inclusive </a:t>
            </a:r>
            <a:r>
              <a:rPr dirty="0"/>
              <a:t>for</a:t>
            </a:r>
            <a:r>
              <a:rPr spc="-85" dirty="0"/>
              <a:t> </a:t>
            </a:r>
            <a:r>
              <a:rPr spc="-5" dirty="0"/>
              <a:t>everyone</a:t>
            </a:r>
          </a:p>
        </p:txBody>
      </p:sp>
      <p:sp>
        <p:nvSpPr>
          <p:cNvPr id="49" name="object 49"/>
          <p:cNvSpPr txBox="1"/>
          <p:nvPr/>
        </p:nvSpPr>
        <p:spPr>
          <a:xfrm>
            <a:off x="7725050" y="2357516"/>
            <a:ext cx="2178050" cy="1494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Gender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affirmation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(or transition) refers to the  social, medical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or legal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steps that a</a:t>
            </a:r>
            <a:r>
              <a:rPr sz="8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transgender 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person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takes to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affirm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their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gender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identity.</a:t>
            </a:r>
            <a:endParaRPr sz="800">
              <a:latin typeface="Arial"/>
              <a:cs typeface="Arial"/>
            </a:endParaRPr>
          </a:p>
          <a:p>
            <a:pPr marL="12700" marR="141605">
              <a:lnSpc>
                <a:spcPct val="114599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Gender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affirmation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may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or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may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not involve 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medical treatment,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including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surgeries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or  hormone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therapy.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People can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affirm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their 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gender as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children,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adolescents or as adults. 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Each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person’s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gender affirmation journey is  different.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800" b="1" dirty="0">
                <a:solidFill>
                  <a:srgbClr val="231F20"/>
                </a:solidFill>
                <a:latin typeface="Arial"/>
                <a:cs typeface="Arial"/>
              </a:rPr>
              <a:t>Social </a:t>
            </a:r>
            <a:r>
              <a:rPr sz="800" b="1" spc="-5" dirty="0">
                <a:solidFill>
                  <a:srgbClr val="231F20"/>
                </a:solidFill>
                <a:latin typeface="Arial"/>
                <a:cs typeface="Arial"/>
              </a:rPr>
              <a:t>affirmation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is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process by</a:t>
            </a:r>
            <a:r>
              <a:rPr sz="8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which</a:t>
            </a:r>
            <a:endParaRPr sz="8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725050" y="3826517"/>
            <a:ext cx="2188210" cy="2193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56845">
              <a:lnSpc>
                <a:spcPct val="114599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person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changes their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gender expression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to 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better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match their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gender 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identity.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This may 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include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changing their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name, pronouns, and  appearance.</a:t>
            </a:r>
            <a:endParaRPr sz="800">
              <a:latin typeface="Arial"/>
              <a:cs typeface="Arial"/>
            </a:endParaRPr>
          </a:p>
          <a:p>
            <a:pPr marL="12700" marR="264160">
              <a:lnSpc>
                <a:spcPct val="114599"/>
              </a:lnSpc>
              <a:spcBef>
                <a:spcPts val="280"/>
              </a:spcBef>
            </a:pPr>
            <a:r>
              <a:rPr sz="800" b="1" dirty="0">
                <a:solidFill>
                  <a:srgbClr val="231F20"/>
                </a:solidFill>
                <a:latin typeface="Arial"/>
                <a:cs typeface="Arial"/>
              </a:rPr>
              <a:t>Medical </a:t>
            </a:r>
            <a:r>
              <a:rPr sz="800" b="1" spc="-5" dirty="0">
                <a:solidFill>
                  <a:srgbClr val="231F20"/>
                </a:solidFill>
                <a:latin typeface="Arial"/>
                <a:cs typeface="Arial"/>
              </a:rPr>
              <a:t>affirmation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is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process by  which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person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changes their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physical</a:t>
            </a:r>
            <a:r>
              <a:rPr sz="8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sex</a:t>
            </a:r>
            <a:endParaRPr sz="800">
              <a:latin typeface="Arial"/>
              <a:cs typeface="Arial"/>
            </a:endParaRPr>
          </a:p>
          <a:p>
            <a:pPr marL="12700" marR="12065">
              <a:lnSpc>
                <a:spcPct val="114599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characteristics to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align with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their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gender 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identity. 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This may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include hormone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therapy,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surgery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or  both.</a:t>
            </a:r>
            <a:endParaRPr sz="800">
              <a:latin typeface="Arial"/>
              <a:cs typeface="Arial"/>
            </a:endParaRPr>
          </a:p>
          <a:p>
            <a:pPr marL="12700" marR="5080">
              <a:lnSpc>
                <a:spcPct val="114599"/>
              </a:lnSpc>
              <a:spcBef>
                <a:spcPts val="285"/>
              </a:spcBef>
            </a:pPr>
            <a:r>
              <a:rPr sz="800" b="1" dirty="0">
                <a:solidFill>
                  <a:srgbClr val="231F20"/>
                </a:solidFill>
                <a:latin typeface="Arial"/>
                <a:cs typeface="Arial"/>
              </a:rPr>
              <a:t>Legal </a:t>
            </a:r>
            <a:r>
              <a:rPr sz="800" b="1" spc="-5" dirty="0">
                <a:solidFill>
                  <a:srgbClr val="231F20"/>
                </a:solidFill>
                <a:latin typeface="Arial"/>
                <a:cs typeface="Arial"/>
              </a:rPr>
              <a:t>affirmation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is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process by which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a 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person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changes their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identity documents, name,  or both,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to reflect their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gender 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identity.</a:t>
            </a:r>
            <a:r>
              <a:rPr sz="8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This</a:t>
            </a:r>
            <a:endParaRPr sz="800">
              <a:latin typeface="Arial"/>
              <a:cs typeface="Arial"/>
            </a:endParaRPr>
          </a:p>
          <a:p>
            <a:pPr marL="12700" marR="72390">
              <a:lnSpc>
                <a:spcPct val="114599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may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include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changing their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gender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marker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on 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passport or birth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certificate,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or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changing their 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name on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driver’s licence or bank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card.</a:t>
            </a:r>
            <a:endParaRPr sz="8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63299" y="1626743"/>
            <a:ext cx="6459801" cy="5870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4604">
              <a:lnSpc>
                <a:spcPct val="111100"/>
              </a:lnSpc>
              <a:spcBef>
                <a:spcPts val="600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words we use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can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have an impact on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person’s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identity,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wellbeing and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dignity.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Chose words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that </a:t>
            </a:r>
            <a:r>
              <a:rPr sz="900" dirty="0" smtClean="0">
                <a:solidFill>
                  <a:srgbClr val="231F20"/>
                </a:solidFill>
                <a:latin typeface="Arial"/>
                <a:cs typeface="Arial"/>
              </a:rPr>
              <a:t>respect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individuality.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Terminology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is evolving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so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it is best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listen and use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the same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language people use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900" spc="-5" dirty="0" smtClean="0">
                <a:solidFill>
                  <a:srgbClr val="231F20"/>
                </a:solidFill>
                <a:latin typeface="Arial"/>
                <a:cs typeface="Arial"/>
              </a:rPr>
              <a:t>describe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themselves.</a:t>
            </a:r>
            <a:endParaRPr sz="9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35"/>
              </a:spcBef>
              <a:tabLst>
                <a:tab pos="2399665" algn="l"/>
                <a:tab pos="4786630" algn="l"/>
              </a:tabLst>
            </a:pPr>
            <a:endParaRPr lang="en-AU" sz="400" b="1" dirty="0" smtClean="0">
              <a:solidFill>
                <a:srgbClr val="000033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35"/>
              </a:spcBef>
              <a:tabLst>
                <a:tab pos="2399665" algn="l"/>
                <a:tab pos="4786630" algn="l"/>
              </a:tabLst>
            </a:pPr>
            <a:r>
              <a:rPr sz="1000" b="1" dirty="0" smtClean="0">
                <a:solidFill>
                  <a:srgbClr val="000033"/>
                </a:solidFill>
                <a:latin typeface="Arial"/>
                <a:cs typeface="Arial"/>
              </a:rPr>
              <a:t>Gender </a:t>
            </a:r>
            <a:r>
              <a:rPr sz="1000" b="1" dirty="0">
                <a:solidFill>
                  <a:srgbClr val="000033"/>
                </a:solidFill>
                <a:latin typeface="Arial"/>
                <a:cs typeface="Arial"/>
              </a:rPr>
              <a:t>identity	LGBTQ	</a:t>
            </a:r>
            <a:r>
              <a:rPr sz="1000" b="1" spc="-10" dirty="0">
                <a:solidFill>
                  <a:srgbClr val="000033"/>
                </a:solidFill>
                <a:latin typeface="Arial"/>
                <a:cs typeface="Arial"/>
              </a:rPr>
              <a:t>Transgender</a:t>
            </a:r>
            <a:endParaRPr sz="1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4A121C31C2B64ABE08C3125C93DF3F" ma:contentTypeVersion="10" ma:contentTypeDescription="Create a new document." ma:contentTypeScope="" ma:versionID="c63816b85dbc6d53a7fe506314fcc3ae">
  <xsd:schema xmlns:xsd="http://www.w3.org/2001/XMLSchema" xmlns:xs="http://www.w3.org/2001/XMLSchema" xmlns:p="http://schemas.microsoft.com/office/2006/metadata/properties" xmlns:ns2="6b0e1bec-fdd6-441d-b2a8-1bc6e7d3e351" xmlns:ns3="907d5be3-86ee-4fe5-b1ca-f45a82408434" targetNamespace="http://schemas.microsoft.com/office/2006/metadata/properties" ma:root="true" ma:fieldsID="572653377223051b67326449dd626210" ns2:_="" ns3:_="">
    <xsd:import namespace="6b0e1bec-fdd6-441d-b2a8-1bc6e7d3e351"/>
    <xsd:import namespace="907d5be3-86ee-4fe5-b1ca-f45a8240843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0e1bec-fdd6-441d-b2a8-1bc6e7d3e3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7d5be3-86ee-4fe5-b1ca-f45a8240843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93DB8F4-678A-4838-BBED-432C7C3E6780}">
  <ds:schemaRefs>
    <ds:schemaRef ds:uri="http://schemas.microsoft.com/office/2006/documentManagement/types"/>
    <ds:schemaRef ds:uri="6b0e1bec-fdd6-441d-b2a8-1bc6e7d3e351"/>
    <ds:schemaRef ds:uri="http://purl.org/dc/elements/1.1/"/>
    <ds:schemaRef ds:uri="http://purl.org/dc/dcmitype/"/>
    <ds:schemaRef ds:uri="http://schemas.microsoft.com/office/infopath/2007/PartnerControls"/>
    <ds:schemaRef ds:uri="907d5be3-86ee-4fe5-b1ca-f45a82408434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5216486-FB81-4D47-82C5-6972F1A10B8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AA3751-F3BE-4D2C-B653-FA1A3DBEF4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0e1bec-fdd6-441d-b2a8-1bc6e7d3e351"/>
    <ds:schemaRef ds:uri="907d5be3-86ee-4fe5-b1ca-f45a824084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773</Words>
  <Application>Microsoft Office PowerPoint</Application>
  <PresentationFormat>Custom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TRANSGENDER &amp; GENDER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TRANSGENDER &amp; GENDER</dc:title>
  <dc:creator>Michelle Patt</dc:creator>
  <cp:lastModifiedBy>Michelle Patt</cp:lastModifiedBy>
  <cp:revision>3</cp:revision>
  <dcterms:created xsi:type="dcterms:W3CDTF">2019-10-01T03:09:27Z</dcterms:created>
  <dcterms:modified xsi:type="dcterms:W3CDTF">2019-10-01T04:38:40Z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2019-10-01T00:00:00Z</vt:filetime>
  </property>
  <property fmtid="{D5CDD505-2E9C-101B-9397-08002B2CF9AE}" pid="3" name="Creator">
    <vt:lpwstr>Adobe InDesign 14.0 (Macintosh)</vt:lpwstr>
  </property>
  <property fmtid="{D5CDD505-2E9C-101B-9397-08002B2CF9AE}" pid="4" name="LastSaved">
    <vt:filetime>2019-10-01T00:00:00Z</vt:filetime>
  </property>
  <property fmtid="{D5CDD505-2E9C-101B-9397-08002B2CF9AE}" pid="5" name="ContentTypeId">
    <vt:lpwstr>0x010100804A121C31C2B64ABE08C3125C93DF3F</vt:lpwstr>
  </property>
</Properties>
</file>